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303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98" r:id="rId20"/>
    <p:sldId id="299" r:id="rId21"/>
    <p:sldId id="300" r:id="rId22"/>
    <p:sldId id="301" r:id="rId23"/>
    <p:sldId id="302" r:id="rId24"/>
    <p:sldId id="271" r:id="rId25"/>
    <p:sldId id="273" r:id="rId26"/>
    <p:sldId id="274" r:id="rId27"/>
    <p:sldId id="275" r:id="rId28"/>
    <p:sldId id="287" r:id="rId29"/>
    <p:sldId id="289" r:id="rId30"/>
    <p:sldId id="286" r:id="rId31"/>
    <p:sldId id="291" r:id="rId32"/>
    <p:sldId id="290" r:id="rId33"/>
    <p:sldId id="292" r:id="rId34"/>
    <p:sldId id="277" r:id="rId35"/>
    <p:sldId id="293" r:id="rId36"/>
    <p:sldId id="294" r:id="rId37"/>
    <p:sldId id="278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F8F8C-360C-4BAD-9430-7799EFCCF222}" v="3" dt="2021-01-04T09:51:14.511"/>
    <p1510:client id="{7B8D4441-0842-43F0-B74D-63CD503F6861}" v="1" dt="2021-01-10T06:48:32.574"/>
    <p1510:client id="{9E73D93B-ABBD-494A-858B-9CC5067B377E}" v="43" dt="2021-01-04T10:02:55.300"/>
    <p1510:client id="{C4EF0EE2-1438-4B74-98B9-F5BA2883B2C3}" v="1" dt="2021-01-04T09:49:58.544"/>
    <p1510:client id="{F1B81F73-E7AE-6A91-8C1C-24C7C78AE4DF}" v="25" dt="2021-01-04T08:40:24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LLI HARIKRISHNA - [CB.EN.U4CSE19448]" userId="S::cb.en.u4cse19448@cb.students.amrita.edu::ca28ce45-dfbc-460b-a3c9-1b98af6f512e" providerId="AD" clId="Web-{3B8F8F8C-360C-4BAD-9430-7799EFCCF222}"/>
    <pc:docChg chg="modSld">
      <pc:chgData name="PALLLI HARIKRISHNA - [CB.EN.U4CSE19448]" userId="S::cb.en.u4cse19448@cb.students.amrita.edu::ca28ce45-dfbc-460b-a3c9-1b98af6f512e" providerId="AD" clId="Web-{3B8F8F8C-360C-4BAD-9430-7799EFCCF222}" dt="2021-01-04T09:51:14.511" v="2" actId="1076"/>
      <pc:docMkLst>
        <pc:docMk/>
      </pc:docMkLst>
      <pc:sldChg chg="modSp">
        <pc:chgData name="PALLLI HARIKRISHNA - [CB.EN.U4CSE19448]" userId="S::cb.en.u4cse19448@cb.students.amrita.edu::ca28ce45-dfbc-460b-a3c9-1b98af6f512e" providerId="AD" clId="Web-{3B8F8F8C-360C-4BAD-9430-7799EFCCF222}" dt="2021-01-04T09:51:14.511" v="2" actId="1076"/>
        <pc:sldMkLst>
          <pc:docMk/>
          <pc:sldMk cId="1758835214" sldId="292"/>
        </pc:sldMkLst>
        <pc:picChg chg="mod">
          <ac:chgData name="PALLLI HARIKRISHNA - [CB.EN.U4CSE19448]" userId="S::cb.en.u4cse19448@cb.students.amrita.edu::ca28ce45-dfbc-460b-a3c9-1b98af6f512e" providerId="AD" clId="Web-{3B8F8F8C-360C-4BAD-9430-7799EFCCF222}" dt="2021-01-04T09:51:14.511" v="2" actId="1076"/>
          <ac:picMkLst>
            <pc:docMk/>
            <pc:sldMk cId="1758835214" sldId="292"/>
            <ac:picMk id="10" creationId="{00000000-0000-0000-0000-000000000000}"/>
          </ac:picMkLst>
        </pc:picChg>
      </pc:sldChg>
    </pc:docChg>
  </pc:docChgLst>
  <pc:docChgLst>
    <pc:chgData name="Penugonda Tandava Sai Naga Koushik - [CB.EN.U4CSE19449]" userId="S::cb.en.u4cse19449@cb.students.amrita.edu::d92fe745-4c03-4b1d-bafc-ba3f5cbe97bb" providerId="AD" clId="Web-{C4EF0EE2-1438-4B74-98B9-F5BA2883B2C3}"/>
    <pc:docChg chg="modSld">
      <pc:chgData name="Penugonda Tandava Sai Naga Koushik - [CB.EN.U4CSE19449]" userId="S::cb.en.u4cse19449@cb.students.amrita.edu::d92fe745-4c03-4b1d-bafc-ba3f5cbe97bb" providerId="AD" clId="Web-{C4EF0EE2-1438-4B74-98B9-F5BA2883B2C3}" dt="2021-01-04T09:49:58.544" v="0" actId="1076"/>
      <pc:docMkLst>
        <pc:docMk/>
      </pc:docMkLst>
      <pc:sldChg chg="modSp">
        <pc:chgData name="Penugonda Tandava Sai Naga Koushik - [CB.EN.U4CSE19449]" userId="S::cb.en.u4cse19449@cb.students.amrita.edu::d92fe745-4c03-4b1d-bafc-ba3f5cbe97bb" providerId="AD" clId="Web-{C4EF0EE2-1438-4B74-98B9-F5BA2883B2C3}" dt="2021-01-04T09:49:58.544" v="0" actId="1076"/>
        <pc:sldMkLst>
          <pc:docMk/>
          <pc:sldMk cId="1758835214" sldId="292"/>
        </pc:sldMkLst>
        <pc:picChg chg="mod">
          <ac:chgData name="Penugonda Tandava Sai Naga Koushik - [CB.EN.U4CSE19449]" userId="S::cb.en.u4cse19449@cb.students.amrita.edu::d92fe745-4c03-4b1d-bafc-ba3f5cbe97bb" providerId="AD" clId="Web-{C4EF0EE2-1438-4B74-98B9-F5BA2883B2C3}" dt="2021-01-04T09:49:58.544" v="0" actId="1076"/>
          <ac:picMkLst>
            <pc:docMk/>
            <pc:sldMk cId="1758835214" sldId="292"/>
            <ac:picMk id="9" creationId="{00000000-0000-0000-0000-000000000000}"/>
          </ac:picMkLst>
        </pc:picChg>
      </pc:sldChg>
    </pc:docChg>
  </pc:docChgLst>
  <pc:docChgLst>
    <pc:chgData name="Harsha Vardhan V - [CB.EN.U4CSE19426]" userId="S::cb.en.u4cse19426@cb.students.amrita.edu::626603df-c0b2-4860-854c-aba62d41d17d" providerId="AD" clId="Web-{F1B81F73-E7AE-6A91-8C1C-24C7C78AE4DF}"/>
    <pc:docChg chg="addSld delSld">
      <pc:chgData name="Harsha Vardhan V - [CB.EN.U4CSE19426]" userId="S::cb.en.u4cse19426@cb.students.amrita.edu::626603df-c0b2-4860-854c-aba62d41d17d" providerId="AD" clId="Web-{F1B81F73-E7AE-6A91-8C1C-24C7C78AE4DF}" dt="2021-01-04T08:39:52.493" v="5"/>
      <pc:docMkLst>
        <pc:docMk/>
      </pc:docMkLst>
      <pc:sldChg chg="new del">
        <pc:chgData name="Harsha Vardhan V - [CB.EN.U4CSE19426]" userId="S::cb.en.u4cse19426@cb.students.amrita.edu::626603df-c0b2-4860-854c-aba62d41d17d" providerId="AD" clId="Web-{F1B81F73-E7AE-6A91-8C1C-24C7C78AE4DF}" dt="2021-01-04T08:39:27.602" v="3"/>
        <pc:sldMkLst>
          <pc:docMk/>
          <pc:sldMk cId="140875087" sldId="304"/>
        </pc:sldMkLst>
      </pc:sldChg>
      <pc:sldChg chg="new del">
        <pc:chgData name="Harsha Vardhan V - [CB.EN.U4CSE19426]" userId="S::cb.en.u4cse19426@cb.students.amrita.edu::626603df-c0b2-4860-854c-aba62d41d17d" providerId="AD" clId="Web-{F1B81F73-E7AE-6A91-8C1C-24C7C78AE4DF}" dt="2021-01-04T08:39:52.493" v="5"/>
        <pc:sldMkLst>
          <pc:docMk/>
          <pc:sldMk cId="1061624047" sldId="304"/>
        </pc:sldMkLst>
      </pc:sldChg>
      <pc:sldChg chg="new del">
        <pc:chgData name="Harsha Vardhan V - [CB.EN.U4CSE19426]" userId="S::cb.en.u4cse19426@cb.students.amrita.edu::626603df-c0b2-4860-854c-aba62d41d17d" providerId="AD" clId="Web-{F1B81F73-E7AE-6A91-8C1C-24C7C78AE4DF}" dt="2021-01-04T08:39:21.211" v="2"/>
        <pc:sldMkLst>
          <pc:docMk/>
          <pc:sldMk cId="1009230127" sldId="305"/>
        </pc:sldMkLst>
      </pc:sldChg>
    </pc:docChg>
  </pc:docChgLst>
  <pc:docChgLst>
    <pc:chgData name="Harsha Vardhan V - [CB.EN.U4CSE19426]" userId="S::cb.en.u4cse19426@cb.students.amrita.edu::626603df-c0b2-4860-854c-aba62d41d17d" providerId="AD" clId="Web-{9E73D93B-ABBD-494A-858B-9CC5067B377E}"/>
    <pc:docChg chg="addSld delSld">
      <pc:chgData name="Harsha Vardhan V - [CB.EN.U4CSE19426]" userId="S::cb.en.u4cse19426@cb.students.amrita.edu::626603df-c0b2-4860-854c-aba62d41d17d" providerId="AD" clId="Web-{9E73D93B-ABBD-494A-858B-9CC5067B377E}" dt="2021-01-04T10:02:22.001" v="5"/>
      <pc:docMkLst>
        <pc:docMk/>
      </pc:docMkLst>
      <pc:sldChg chg="new del">
        <pc:chgData name="Harsha Vardhan V - [CB.EN.U4CSE19426]" userId="S::cb.en.u4cse19426@cb.students.amrita.edu::626603df-c0b2-4860-854c-aba62d41d17d" providerId="AD" clId="Web-{9E73D93B-ABBD-494A-858B-9CC5067B377E}" dt="2021-01-04T10:02:22.001" v="5"/>
        <pc:sldMkLst>
          <pc:docMk/>
          <pc:sldMk cId="3278543517" sldId="304"/>
        </pc:sldMkLst>
      </pc:sldChg>
      <pc:sldChg chg="new del">
        <pc:chgData name="Harsha Vardhan V - [CB.EN.U4CSE19426]" userId="S::cb.en.u4cse19426@cb.students.amrita.edu::626603df-c0b2-4860-854c-aba62d41d17d" providerId="AD" clId="Web-{9E73D93B-ABBD-494A-858B-9CC5067B377E}" dt="2021-01-04T10:02:16.610" v="4"/>
        <pc:sldMkLst>
          <pc:docMk/>
          <pc:sldMk cId="946471995" sldId="305"/>
        </pc:sldMkLst>
      </pc:sldChg>
      <pc:sldChg chg="new del">
        <pc:chgData name="Harsha Vardhan V - [CB.EN.U4CSE19426]" userId="S::cb.en.u4cse19426@cb.students.amrita.edu::626603df-c0b2-4860-854c-aba62d41d17d" providerId="AD" clId="Web-{9E73D93B-ABBD-494A-858B-9CC5067B377E}" dt="2021-01-04T10:02:15.594" v="3"/>
        <pc:sldMkLst>
          <pc:docMk/>
          <pc:sldMk cId="923902694" sldId="306"/>
        </pc:sldMkLst>
      </pc:sldChg>
    </pc:docChg>
  </pc:docChgLst>
  <pc:docChgLst>
    <pc:chgData name="Kocherla Vaishnavi - [CB.EN.U4CSE19430]" userId="S::cb.en.u4cse19430@cb.students.amrita.edu::caccace3-1bdc-4bc0-9916-4d261282a163" providerId="AD" clId="Web-{7B8D4441-0842-43F0-B74D-63CD503F6861}"/>
    <pc:docChg chg="modSld">
      <pc:chgData name="Kocherla Vaishnavi - [CB.EN.U4CSE19430]" userId="S::cb.en.u4cse19430@cb.students.amrita.edu::caccace3-1bdc-4bc0-9916-4d261282a163" providerId="AD" clId="Web-{7B8D4441-0842-43F0-B74D-63CD503F6861}" dt="2021-01-10T06:48:32.574" v="0" actId="1076"/>
      <pc:docMkLst>
        <pc:docMk/>
      </pc:docMkLst>
      <pc:sldChg chg="modSp">
        <pc:chgData name="Kocherla Vaishnavi - [CB.EN.U4CSE19430]" userId="S::cb.en.u4cse19430@cb.students.amrita.edu::caccace3-1bdc-4bc0-9916-4d261282a163" providerId="AD" clId="Web-{7B8D4441-0842-43F0-B74D-63CD503F6861}" dt="2021-01-10T06:48:32.574" v="0" actId="1076"/>
        <pc:sldMkLst>
          <pc:docMk/>
          <pc:sldMk cId="1758835214" sldId="292"/>
        </pc:sldMkLst>
        <pc:picChg chg="mod">
          <ac:chgData name="Kocherla Vaishnavi - [CB.EN.U4CSE19430]" userId="S::cb.en.u4cse19430@cb.students.amrita.edu::caccace3-1bdc-4bc0-9916-4d261282a163" providerId="AD" clId="Web-{7B8D4441-0842-43F0-B74D-63CD503F6861}" dt="2021-01-10T06:48:32.574" v="0" actId="1076"/>
          <ac:picMkLst>
            <pc:docMk/>
            <pc:sldMk cId="1758835214" sldId="292"/>
            <ac:picMk id="10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E7330-5271-47D9-A61D-D3614ED0283A}" type="datetimeFigureOut">
              <a:rPr lang="en-IN" smtClean="0"/>
              <a:pPr/>
              <a:t>09-01-2021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1B987-A0F8-41EC-B7ED-28F947F1441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56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1B987-A0F8-41EC-B7ED-28F947F14415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4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1B987-A0F8-41EC-B7ED-28F947F14415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1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0A520-748C-4882-9B8F-E9D3C76E5693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48DE-D022-4F13-AD14-CC37E3CF4A77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9D4BF-5481-4219-A58B-E1C82497628F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67D21-2DEF-4950-9F3C-B737D11F82B3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6A945-FF5F-4C6E-A475-BEAB8E8D3CE5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3DE8-8E67-4DA6-896C-E7E20E5C8A0B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2E662-3C93-4ED9-B421-0974B5B36512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EBF4-B1CE-4A91-807B-C6C2BA5F2DE4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F903-8BCF-446F-987A-4B62BF153621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8761-6F22-4136-94B4-5B7664F571DD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E63D-5F99-455E-B2AF-AD870A47DD98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eyer.org/icaru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38.png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0.gif"/><Relationship Id="rId4" Type="http://schemas.openxmlformats.org/officeDocument/2006/relationships/image" Target="../media/image39.gif"/><Relationship Id="rId9" Type="http://schemas.openxmlformats.org/officeDocument/2006/relationships/image" Target="../media/image37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Let’s Learn Verilog Together.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Courtesy</a:t>
            </a:r>
          </a:p>
          <a:p>
            <a:r>
              <a:rPr lang="en-IN"/>
              <a:t>Dr K V </a:t>
            </a:r>
            <a:r>
              <a:rPr lang="en-IN" err="1"/>
              <a:t>Shriram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89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Lexical Tokens</a:t>
            </a:r>
            <a:br>
              <a:rPr lang="en-IN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Verilog has stream of tokens. </a:t>
            </a:r>
          </a:p>
          <a:p>
            <a:r>
              <a:rPr lang="en-IN"/>
              <a:t>Token can be Comments, Identifiers, Keywords, de-limiters etc. </a:t>
            </a:r>
          </a:p>
          <a:p>
            <a:r>
              <a:rPr lang="en-IN"/>
              <a:t>It is just like C Programming.  </a:t>
            </a:r>
          </a:p>
          <a:p>
            <a:r>
              <a:rPr lang="en-IN"/>
              <a:t>Fully Case Sensitive. (Remember what C is ??) </a:t>
            </a:r>
          </a:p>
          <a:p>
            <a:r>
              <a:rPr lang="en-IN"/>
              <a:t>Keywords must be in lower case.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53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/>
              <a:t>White Space (I mean Spacebar) </a:t>
            </a:r>
          </a:p>
          <a:p>
            <a:pPr lvl="1"/>
            <a:r>
              <a:rPr lang="en-IN"/>
              <a:t>/b (Blank Space), /t (Tab Space), /n (New lines) – has whitespace component. </a:t>
            </a:r>
          </a:p>
          <a:p>
            <a:pPr lvl="1"/>
            <a:r>
              <a:rPr lang="en-IN"/>
              <a:t>Whitespace is ignored by Verilog (if not a separate token, it is brilliant)</a:t>
            </a:r>
          </a:p>
          <a:p>
            <a:pPr lvl="1"/>
            <a:r>
              <a:rPr lang="en-IN"/>
              <a:t>Whitespace in the strings does not get ignored. (Means, it is deliberately given by the user and hence is to be respected.)  </a:t>
            </a:r>
          </a:p>
          <a:p>
            <a:r>
              <a:rPr lang="en-IN"/>
              <a:t>Comments </a:t>
            </a:r>
          </a:p>
          <a:p>
            <a:pPr lvl="1"/>
            <a:r>
              <a:rPr lang="en-IN"/>
              <a:t>You know C programming ??? Yes, you know this, then. </a:t>
            </a:r>
          </a:p>
          <a:p>
            <a:pPr lvl="1"/>
            <a:r>
              <a:rPr lang="en-IN"/>
              <a:t>Two ways. // and /* </a:t>
            </a:r>
          </a:p>
          <a:p>
            <a:pPr lvl="1"/>
            <a:r>
              <a:rPr lang="en-IN"/>
              <a:t>// -&gt; Referred as one line comment </a:t>
            </a:r>
          </a:p>
          <a:p>
            <a:pPr lvl="1"/>
            <a:r>
              <a:rPr lang="en-IN"/>
              <a:t>/* used for multiple line comment */ </a:t>
            </a:r>
          </a:p>
          <a:p>
            <a:pPr lvl="1"/>
            <a:r>
              <a:rPr lang="en-IN"/>
              <a:t>/* This is */ Not permitted */ and is an error */</a:t>
            </a:r>
          </a:p>
          <a:p>
            <a:pPr lvl="1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50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Operators </a:t>
            </a:r>
          </a:p>
          <a:p>
            <a:r>
              <a:rPr lang="en-IN"/>
              <a:t>See again, C here </a:t>
            </a:r>
            <a:r>
              <a:rPr lang="en-IN">
                <a:sym typeface="Wingdings" panose="05000000000000000000" pitchFamily="2" charset="2"/>
              </a:rPr>
              <a:t> 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Unary  (c = ~a;  ~ is an unary operator. a is the operand folks. 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Binary (c = a | | b; | | is a binary operator, a and b re the operands) 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Ternary ( c = x ? y : z ; ? And : are ternary operators, where x y z are operands)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0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Number Specification – Can be Sized and Unsized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FFC000"/>
                </a:solidFill>
              </a:rPr>
              <a:t>Sized numbers </a:t>
            </a:r>
            <a:r>
              <a:rPr lang="en-IN">
                <a:solidFill>
                  <a:srgbClr val="FFC000"/>
                </a:solidFill>
                <a:sym typeface="Wingdings" panose="05000000000000000000" pitchFamily="2" charset="2"/>
              </a:rPr>
              <a:t> &lt;Size&gt; ‘&lt;Base Format&gt; &lt;Number&gt; </a:t>
            </a:r>
          </a:p>
          <a:p>
            <a:r>
              <a:rPr lang="en-IN">
                <a:sym typeface="Wingdings" panose="05000000000000000000" pitchFamily="2" charset="2"/>
              </a:rPr>
              <a:t>D or d for Decimal </a:t>
            </a:r>
          </a:p>
          <a:p>
            <a:r>
              <a:rPr lang="en-IN">
                <a:sym typeface="Wingdings" panose="05000000000000000000" pitchFamily="2" charset="2"/>
              </a:rPr>
              <a:t>H or h for Hexadecimal </a:t>
            </a:r>
          </a:p>
          <a:p>
            <a:r>
              <a:rPr lang="en-IN">
                <a:sym typeface="Wingdings" panose="05000000000000000000" pitchFamily="2" charset="2"/>
              </a:rPr>
              <a:t>B or b for Binary </a:t>
            </a:r>
          </a:p>
          <a:p>
            <a:r>
              <a:rPr lang="en-IN">
                <a:sym typeface="Wingdings" panose="05000000000000000000" pitchFamily="2" charset="2"/>
              </a:rPr>
              <a:t>O or o for Octal 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5719" y="5061619"/>
            <a:ext cx="7686532" cy="10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7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rgbClr val="FFC000"/>
                </a:solidFill>
              </a:rPr>
              <a:t>Unsized Numbers</a:t>
            </a:r>
          </a:p>
          <a:p>
            <a:r>
              <a:rPr lang="en-IN">
                <a:solidFill>
                  <a:schemeClr val="tx1"/>
                </a:solidFill>
              </a:rPr>
              <a:t>Numbers specified without &lt;</a:t>
            </a:r>
            <a:r>
              <a:rPr lang="en-IN" err="1">
                <a:solidFill>
                  <a:schemeClr val="tx1"/>
                </a:solidFill>
              </a:rPr>
              <a:t>base_format</a:t>
            </a:r>
            <a:r>
              <a:rPr lang="en-IN">
                <a:solidFill>
                  <a:schemeClr val="tx1"/>
                </a:solidFill>
              </a:rPr>
              <a:t>&gt; are treated as decimal by default. </a:t>
            </a:r>
          </a:p>
          <a:p>
            <a:r>
              <a:rPr lang="en-IN">
                <a:solidFill>
                  <a:schemeClr val="tx1"/>
                </a:solidFill>
              </a:rPr>
              <a:t>Without &lt;size&gt; if you write, it shall be machine specific. </a:t>
            </a:r>
          </a:p>
          <a:p>
            <a:endParaRPr lang="en-IN">
              <a:solidFill>
                <a:schemeClr val="tx1"/>
              </a:solidFill>
            </a:endParaRPr>
          </a:p>
          <a:p>
            <a:endParaRPr lang="en-I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>
                <a:solidFill>
                  <a:srgbClr val="FFC000"/>
                </a:solidFill>
              </a:rPr>
              <a:t> </a:t>
            </a:r>
          </a:p>
          <a:p>
            <a:endParaRPr lang="en-IN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8384" y="4697509"/>
            <a:ext cx="8101201" cy="9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3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>
                <a:solidFill>
                  <a:srgbClr val="FFC000"/>
                </a:solidFill>
              </a:rPr>
              <a:t>Negative Numbers </a:t>
            </a:r>
          </a:p>
          <a:p>
            <a:r>
              <a:rPr lang="en-IN">
                <a:solidFill>
                  <a:schemeClr val="tx1"/>
                </a:solidFill>
              </a:rPr>
              <a:t>-8 ‘d3 // 8 bit negative number stored as 2s complement of 3. </a:t>
            </a:r>
          </a:p>
          <a:p>
            <a:pPr marL="0" indent="0">
              <a:buNone/>
            </a:pPr>
            <a:r>
              <a:rPr lang="en-IN">
                <a:solidFill>
                  <a:srgbClr val="FFC000"/>
                </a:solidFill>
              </a:rPr>
              <a:t>Strings </a:t>
            </a:r>
          </a:p>
          <a:p>
            <a:r>
              <a:rPr lang="en-IN">
                <a:solidFill>
                  <a:srgbClr val="FFC000"/>
                </a:solidFill>
              </a:rPr>
              <a:t>- </a:t>
            </a:r>
            <a:r>
              <a:rPr lang="en-IN">
                <a:solidFill>
                  <a:schemeClr val="tx1"/>
                </a:solidFill>
              </a:rPr>
              <a:t>Sequence of characters together is called strings. </a:t>
            </a:r>
          </a:p>
          <a:p>
            <a:r>
              <a:rPr lang="en-IN">
                <a:solidFill>
                  <a:schemeClr val="tx1"/>
                </a:solidFill>
              </a:rPr>
              <a:t>“STRING” inside. </a:t>
            </a:r>
          </a:p>
          <a:p>
            <a:r>
              <a:rPr lang="en-IN">
                <a:solidFill>
                  <a:schemeClr val="tx1"/>
                </a:solidFill>
              </a:rPr>
              <a:t>“ ONE LINE ONLY, MULTIPLE LINES NOT PERMITTED” </a:t>
            </a:r>
          </a:p>
          <a:p>
            <a:r>
              <a:rPr lang="en-IN">
                <a:solidFill>
                  <a:schemeClr val="tx1"/>
                </a:solidFill>
              </a:rPr>
              <a:t>“Welcome to the world of Verilog” // This is a string. </a:t>
            </a:r>
          </a:p>
          <a:p>
            <a:r>
              <a:rPr lang="en-IN">
                <a:solidFill>
                  <a:schemeClr val="tx1"/>
                </a:solidFill>
              </a:rPr>
              <a:t>“a * b + c” is also a string. </a:t>
            </a:r>
            <a:br>
              <a:rPr lang="en-IN">
                <a:solidFill>
                  <a:schemeClr val="tx1"/>
                </a:solidFill>
              </a:rPr>
            </a:br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41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Very similar to C</a:t>
            </a:r>
          </a:p>
          <a:p>
            <a:pPr lvl="1"/>
            <a:r>
              <a:rPr lang="en-US" sz="2300"/>
              <a:t>Verilog is case-sensitive</a:t>
            </a:r>
          </a:p>
          <a:p>
            <a:pPr lvl="1"/>
            <a:r>
              <a:rPr lang="en-US" sz="2300"/>
              <a:t>All keywords are in lowercase</a:t>
            </a:r>
          </a:p>
          <a:p>
            <a:pPr lvl="1"/>
            <a:r>
              <a:rPr lang="en-US" sz="2300"/>
              <a:t>A Verilog program is a string of tokens</a:t>
            </a:r>
          </a:p>
          <a:p>
            <a:pPr lvl="2"/>
            <a:r>
              <a:rPr lang="en-US" sz="2100"/>
              <a:t>Whitespace</a:t>
            </a:r>
          </a:p>
          <a:p>
            <a:pPr lvl="2"/>
            <a:r>
              <a:rPr lang="en-US" sz="2100"/>
              <a:t>Comments</a:t>
            </a:r>
          </a:p>
          <a:p>
            <a:pPr lvl="2"/>
            <a:r>
              <a:rPr lang="en-US" sz="2100"/>
              <a:t>Delimiters</a:t>
            </a:r>
          </a:p>
          <a:p>
            <a:pPr lvl="2"/>
            <a:r>
              <a:rPr lang="en-US" sz="2100"/>
              <a:t>Numbers</a:t>
            </a:r>
          </a:p>
          <a:p>
            <a:pPr lvl="2"/>
            <a:r>
              <a:rPr lang="en-US" sz="2100"/>
              <a:t>Strings</a:t>
            </a:r>
          </a:p>
          <a:p>
            <a:pPr lvl="2"/>
            <a:r>
              <a:rPr lang="en-US" sz="2100"/>
              <a:t>Identifiers</a:t>
            </a:r>
          </a:p>
          <a:p>
            <a:pPr lvl="2"/>
            <a:r>
              <a:rPr lang="en-US" sz="2100"/>
              <a:t>Keywords</a:t>
            </a:r>
          </a:p>
          <a:p>
            <a:pPr lvl="2"/>
            <a:endParaRPr lang="en-US" sz="21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E0C7-FF55-42D7-9786-A7A71CC06754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Whitespace</a:t>
            </a:r>
          </a:p>
          <a:p>
            <a:pPr lvl="1"/>
            <a:r>
              <a:rPr lang="en-US" sz="2300"/>
              <a:t>Blank space (\b)</a:t>
            </a:r>
          </a:p>
          <a:p>
            <a:pPr lvl="1"/>
            <a:r>
              <a:rPr lang="en-US" sz="2300"/>
              <a:t>Tab (\t)</a:t>
            </a:r>
          </a:p>
          <a:p>
            <a:pPr lvl="1"/>
            <a:r>
              <a:rPr lang="en-US" sz="2300"/>
              <a:t>Newline (\n)</a:t>
            </a:r>
          </a:p>
          <a:p>
            <a:r>
              <a:rPr lang="en-US"/>
              <a:t>Whitespace is ignored in Verilog except </a:t>
            </a:r>
          </a:p>
          <a:p>
            <a:pPr lvl="1"/>
            <a:r>
              <a:rPr lang="en-US" sz="2300"/>
              <a:t>In strings</a:t>
            </a:r>
          </a:p>
          <a:p>
            <a:pPr lvl="1"/>
            <a:r>
              <a:rPr lang="en-US" sz="2300"/>
              <a:t>When separating tokens</a:t>
            </a:r>
          </a:p>
          <a:p>
            <a:endParaRPr lang="en-US"/>
          </a:p>
        </p:txBody>
      </p:sp>
      <p:sp>
        <p:nvSpPr>
          <p:cNvPr id="103428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7315200" y="1573306"/>
            <a:ext cx="4706471" cy="4566307"/>
          </a:xfrm>
        </p:spPr>
        <p:txBody>
          <a:bodyPr/>
          <a:lstStyle/>
          <a:p>
            <a:r>
              <a:rPr lang="en-US"/>
              <a:t>Comments</a:t>
            </a:r>
          </a:p>
          <a:p>
            <a:pPr lvl="1"/>
            <a:r>
              <a:rPr lang="en-US" sz="2300"/>
              <a:t>Used for readability and documentation</a:t>
            </a:r>
          </a:p>
          <a:p>
            <a:pPr lvl="1"/>
            <a:r>
              <a:rPr lang="en-US" sz="2300"/>
              <a:t>Just like C:</a:t>
            </a:r>
          </a:p>
          <a:p>
            <a:pPr lvl="2"/>
            <a:r>
              <a:rPr lang="en-US" sz="2100"/>
              <a:t>// single line comment</a:t>
            </a:r>
          </a:p>
          <a:p>
            <a:pPr lvl="2"/>
            <a:r>
              <a:rPr lang="en-US" sz="2100"/>
              <a:t>/* multi-line </a:t>
            </a:r>
            <a:br>
              <a:rPr lang="en-US" sz="2100"/>
            </a:br>
            <a:r>
              <a:rPr lang="en-US" sz="2100"/>
              <a:t>comment </a:t>
            </a:r>
            <a:br>
              <a:rPr lang="en-US" sz="2100"/>
            </a:br>
            <a:r>
              <a:rPr lang="en-US" sz="2100"/>
              <a:t>*/</a:t>
            </a:r>
          </a:p>
          <a:p>
            <a:pPr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  /* Nested comments </a:t>
            </a:r>
            <a:br>
              <a:rPr lang="en-US" sz="2000">
                <a:latin typeface="Courier New" pitchFamily="49" charset="0"/>
                <a:cs typeface="Courier New" pitchFamily="49" charset="0"/>
              </a:rPr>
            </a:br>
            <a:r>
              <a:rPr lang="en-US" sz="2000">
                <a:latin typeface="Courier New" pitchFamily="49" charset="0"/>
                <a:cs typeface="Courier New" pitchFamily="49" charset="0"/>
              </a:rPr>
              <a:t>/* like this */ may not be acceptable (depends on </a:t>
            </a:r>
            <a:r>
              <a:rPr lang="en-US" sz="2000" err="1">
                <a:latin typeface="Courier New" pitchFamily="49" charset="0"/>
                <a:cs typeface="Courier New" pitchFamily="49" charset="0"/>
              </a:rPr>
              <a:t>Verilog</a:t>
            </a:r>
            <a:r>
              <a:rPr lang="en-US" sz="2000">
                <a:latin typeface="Courier New" pitchFamily="49" charset="0"/>
                <a:cs typeface="Courier New" pitchFamily="49" charset="0"/>
              </a:rPr>
              <a:t> compiler) */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13EA-0A4E-4AE8-9827-FAF499EBF67A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1582400" cy="4530725"/>
          </a:xfrm>
        </p:spPr>
        <p:txBody>
          <a:bodyPr/>
          <a:lstStyle/>
          <a:p>
            <a:r>
              <a:rPr lang="en-US"/>
              <a:t>Operators</a:t>
            </a:r>
          </a:p>
          <a:p>
            <a:pPr lvl="1"/>
            <a:r>
              <a:rPr lang="en-US"/>
              <a:t>Unary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a = ~b;</a:t>
            </a:r>
          </a:p>
          <a:p>
            <a:pPr lvl="1"/>
            <a:r>
              <a:rPr lang="en-US"/>
              <a:t>Binary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a = b &amp;&amp; c;</a:t>
            </a:r>
          </a:p>
          <a:p>
            <a:pPr lvl="1"/>
            <a:r>
              <a:rPr lang="en-US"/>
              <a:t>Ternary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a = b ? c : d; // the only ternary operator</a:t>
            </a:r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3303A-BC25-4CF6-A4A7-61C282680B03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Number Specification</a:t>
            </a:r>
          </a:p>
          <a:p>
            <a:pPr lvl="1"/>
            <a:r>
              <a:rPr lang="en-US"/>
              <a:t>Sized numbers</a:t>
            </a:r>
          </a:p>
          <a:p>
            <a:pPr lvl="1"/>
            <a:r>
              <a:rPr lang="en-US"/>
              <a:t>Unsized numbers</a:t>
            </a:r>
          </a:p>
          <a:p>
            <a:pPr lvl="1"/>
            <a:r>
              <a:rPr lang="en-US"/>
              <a:t>Unknown and high-impedance values</a:t>
            </a:r>
          </a:p>
          <a:p>
            <a:pPr lvl="1"/>
            <a:r>
              <a:rPr lang="en-US"/>
              <a:t>Negative numbers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CD39B-939E-4B18-9640-99890AF5ABA6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/>
              <a:t>Verilog is one of the HARDWARE DESCRIPTION LANGUAGES (HDL). (Verilog is not VHDL, Folks. We call it Verilog HDL, here. VHDL is different) </a:t>
            </a:r>
          </a:p>
          <a:p>
            <a:pPr algn="just"/>
            <a:r>
              <a:rPr lang="en-IN"/>
              <a:t>One can use VERILOG to describe (explain) a system. (Can take a counter, flip flop or a memory unit as an example here)</a:t>
            </a:r>
          </a:p>
          <a:p>
            <a:pPr algn="just"/>
            <a:r>
              <a:rPr lang="en-IN"/>
              <a:t>Can help in describing a design.  Describing a hardware at any level is a possibility with Verilog (Why not VHDL ???, Yes, you can use that too. But, it is understood to be slightly complex than Verilog and hence I vote for Verilog)</a:t>
            </a:r>
          </a:p>
          <a:p>
            <a:pPr algn="just"/>
            <a:r>
              <a:rPr lang="en-IN"/>
              <a:t>Helps in design and debug.  (An example shall help you understand this)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2EA3-BEFC-43E6-A91C-FEB610DD1073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432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Sized numbers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General syntax: </a:t>
            </a:r>
            <a:r>
              <a:rPr lang="en-US" sz="1800" i="1">
                <a:latin typeface="Courier New" pitchFamily="49" charset="0"/>
                <a:cs typeface="Courier New" pitchFamily="49" charset="0"/>
              </a:rPr>
              <a:t>&lt;size&gt;’&lt;base&gt;&lt;number&gt;</a:t>
            </a: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700" i="1">
                <a:latin typeface="Courier New" pitchFamily="49" charset="0"/>
                <a:cs typeface="Courier New" pitchFamily="49" charset="0"/>
              </a:rPr>
              <a:t>&lt;size&gt;</a:t>
            </a:r>
            <a:r>
              <a:rPr lang="en-US" sz="1700"/>
              <a:t> number of bits (in decimal)</a:t>
            </a:r>
            <a:endParaRPr lang="en-US" sz="1700" i="1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700" i="1">
                <a:latin typeface="Courier New" pitchFamily="49" charset="0"/>
                <a:cs typeface="Courier New" pitchFamily="49" charset="0"/>
              </a:rPr>
              <a:t>&lt;number&gt;</a:t>
            </a:r>
            <a:r>
              <a:rPr lang="en-US" sz="1700"/>
              <a:t> is the number in radix </a:t>
            </a:r>
            <a:r>
              <a:rPr lang="en-US" sz="1700" i="1">
                <a:latin typeface="Courier New" pitchFamily="49" charset="0"/>
                <a:cs typeface="Courier New" pitchFamily="49" charset="0"/>
              </a:rPr>
              <a:t>&lt;base&gt;</a:t>
            </a:r>
          </a:p>
          <a:p>
            <a:pPr lvl="2">
              <a:lnSpc>
                <a:spcPct val="90000"/>
              </a:lnSpc>
            </a:pPr>
            <a:r>
              <a:rPr lang="en-US" sz="1700" i="1">
                <a:latin typeface="Courier New" pitchFamily="49" charset="0"/>
                <a:cs typeface="Courier New" pitchFamily="49" charset="0"/>
              </a:rPr>
              <a:t>&lt;base&gt; </a:t>
            </a:r>
            <a:r>
              <a:rPr lang="en-US" sz="1700"/>
              <a:t>: 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d or D for decimal (radix 10)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b or B for binary (radix 2)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o or O for octal (radix 8)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h or H for hexadecimal (radix 16)</a:t>
            </a:r>
          </a:p>
          <a:p>
            <a:pPr lvl="2">
              <a:lnSpc>
                <a:spcPct val="90000"/>
              </a:lnSpc>
            </a:pPr>
            <a:r>
              <a:rPr lang="en-US" sz="1700"/>
              <a:t>Examples:</a:t>
            </a:r>
          </a:p>
          <a:p>
            <a:pPr lvl="3">
              <a:lnSpc>
                <a:spcPct val="90000"/>
              </a:lnSpc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4’b1111</a:t>
            </a:r>
          </a:p>
          <a:p>
            <a:pPr lvl="3">
              <a:lnSpc>
                <a:spcPct val="90000"/>
              </a:lnSpc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12’habc</a:t>
            </a:r>
          </a:p>
          <a:p>
            <a:pPr lvl="3">
              <a:lnSpc>
                <a:spcPct val="90000"/>
              </a:lnSpc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16’d255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684341" y="1750423"/>
            <a:ext cx="5163671" cy="41148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err="1"/>
              <a:t>Unsized</a:t>
            </a:r>
            <a:r>
              <a:rPr lang="en-US" sz="2000"/>
              <a:t> numbers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Default base is decimal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Default size is at least 32 (depends on </a:t>
            </a:r>
            <a:r>
              <a:rPr lang="en-US" sz="1800" err="1"/>
              <a:t>Verilog</a:t>
            </a:r>
            <a:r>
              <a:rPr lang="en-US" sz="1800"/>
              <a:t> compiler)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Examples</a:t>
            </a:r>
          </a:p>
          <a:p>
            <a:pPr lvl="2">
              <a:lnSpc>
                <a:spcPct val="90000"/>
              </a:lnSpc>
            </a:pPr>
            <a:r>
              <a:rPr lang="en-US" sz="1700">
                <a:latin typeface="Courier New" pitchFamily="49" charset="0"/>
                <a:cs typeface="Courier New" pitchFamily="49" charset="0"/>
              </a:rPr>
              <a:t>23232</a:t>
            </a:r>
          </a:p>
          <a:p>
            <a:pPr lvl="2">
              <a:lnSpc>
                <a:spcPct val="90000"/>
              </a:lnSpc>
            </a:pPr>
            <a:r>
              <a:rPr lang="en-US" sz="1700">
                <a:latin typeface="Courier New" pitchFamily="49" charset="0"/>
                <a:cs typeface="Courier New" pitchFamily="49" charset="0"/>
              </a:rPr>
              <a:t>’</a:t>
            </a:r>
            <a:r>
              <a:rPr lang="en-US" sz="1700" err="1">
                <a:latin typeface="Courier New" pitchFamily="49" charset="0"/>
                <a:cs typeface="Courier New" pitchFamily="49" charset="0"/>
              </a:rPr>
              <a:t>habc</a:t>
            </a:r>
            <a:endParaRPr lang="en-US" sz="170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700">
                <a:latin typeface="Courier New" pitchFamily="49" charset="0"/>
                <a:cs typeface="Courier New" pitchFamily="49" charset="0"/>
              </a:rPr>
              <a:t>’o234</a:t>
            </a:r>
          </a:p>
          <a:p>
            <a:pPr lvl="1">
              <a:lnSpc>
                <a:spcPct val="90000"/>
              </a:lnSpc>
            </a:pP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endParaRPr lang="en-US" sz="20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9C6D-1DF9-4F49-9361-E30786C109B2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Identifiers and Keywords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96724" y="1859198"/>
            <a:ext cx="5798551" cy="400796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914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Let’s Run Verilog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Download Verilog for Windows from </a:t>
            </a:r>
          </a:p>
          <a:p>
            <a:r>
              <a:rPr lang="en-IN">
                <a:hlinkClick r:id="rId3"/>
              </a:rPr>
              <a:t>http://bleyer.org/icarus/</a:t>
            </a:r>
            <a:r>
              <a:rPr lang="en-IN"/>
              <a:t>	</a:t>
            </a:r>
          </a:p>
          <a:p>
            <a:pPr lvl="1"/>
            <a:r>
              <a:rPr lang="en-IN"/>
              <a:t>Install it as usual. </a:t>
            </a:r>
          </a:p>
          <a:p>
            <a:r>
              <a:rPr lang="en-IN"/>
              <a:t>You shall have a directory named </a:t>
            </a:r>
            <a:r>
              <a:rPr lang="en-IN" err="1"/>
              <a:t>iverilog</a:t>
            </a:r>
            <a:r>
              <a:rPr lang="en-IN"/>
              <a:t> in C drive. 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06546" y="4165440"/>
            <a:ext cx="5108697" cy="2233803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002963"/>
              </p:ext>
            </p:extLst>
          </p:nvPr>
        </p:nvGraphicFramePr>
        <p:xfrm>
          <a:off x="5917373" y="2973117"/>
          <a:ext cx="15224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Packager Shell Object" showAsIcon="1" r:id="rId5" imgW="1522080" imgH="437400" progId="Package">
                  <p:embed/>
                </p:oleObj>
              </mc:Choice>
              <mc:Fallback>
                <p:oleObj name="Packager Shell Object" showAsIcon="1" r:id="rId5" imgW="1522080" imgH="437400" progId="Package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7373" y="2973117"/>
                        <a:ext cx="1522413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006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35577"/>
            <a:ext cx="10972800" cy="5590589"/>
          </a:xfrm>
        </p:spPr>
        <p:txBody>
          <a:bodyPr>
            <a:normAutofit/>
          </a:bodyPr>
          <a:lstStyle/>
          <a:p>
            <a:r>
              <a:rPr lang="en-IN" sz="2000" b="1"/>
              <a:t>Now, go into the folder </a:t>
            </a:r>
            <a:r>
              <a:rPr lang="en-IN" sz="2000" b="1" err="1"/>
              <a:t>iverilog</a:t>
            </a:r>
            <a:r>
              <a:rPr lang="en-IN" sz="2000" b="1"/>
              <a:t> </a:t>
            </a:r>
          </a:p>
          <a:p>
            <a:r>
              <a:rPr lang="en-IN" sz="2000" b="1"/>
              <a:t>You will have bin. Do nothing </a:t>
            </a:r>
            <a:r>
              <a:rPr lang="en-IN" sz="2000" b="1">
                <a:sym typeface="Wingdings" panose="05000000000000000000" pitchFamily="2" charset="2"/>
              </a:rPr>
              <a:t> </a:t>
            </a:r>
          </a:p>
          <a:p>
            <a:r>
              <a:rPr lang="en-IN" sz="2000" b="1">
                <a:sym typeface="Wingdings" panose="05000000000000000000" pitchFamily="2" charset="2"/>
              </a:rPr>
              <a:t>Go into bin, store your files there.</a:t>
            </a:r>
          </a:p>
          <a:p>
            <a:r>
              <a:rPr lang="en-IN" sz="2000" b="1">
                <a:sym typeface="Wingdings" panose="05000000000000000000" pitchFamily="2" charset="2"/>
              </a:rPr>
              <a:t>Files should have extension .v</a:t>
            </a:r>
          </a:p>
          <a:p>
            <a:r>
              <a:rPr lang="en-IN" sz="2000" b="1">
                <a:sym typeface="Wingdings" panose="05000000000000000000" pitchFamily="2" charset="2"/>
              </a:rPr>
              <a:t>Use notepad ++ as you can save it easily. </a:t>
            </a:r>
            <a:endParaRPr lang="en-IN" sz="2000" b="1"/>
          </a:p>
          <a:p>
            <a:endParaRPr lang="en-IN" sz="2000" b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087" y="3635246"/>
            <a:ext cx="5316582" cy="2282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2266" y="3396343"/>
            <a:ext cx="4903952" cy="22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To run a file, you should recollect the steps we did with GCC. </a:t>
            </a:r>
          </a:p>
          <a:p>
            <a:r>
              <a:rPr lang="en-IN"/>
              <a:t>It’s similar! </a:t>
            </a:r>
          </a:p>
          <a:p>
            <a:r>
              <a:rPr lang="en-IN"/>
              <a:t>Go to CMD Prompt. </a:t>
            </a:r>
          </a:p>
          <a:p>
            <a:r>
              <a:rPr lang="en-IN"/>
              <a:t>Navigate to C:\iverilog\bin&gt;</a:t>
            </a:r>
          </a:p>
          <a:p>
            <a:r>
              <a:rPr lang="en-IN"/>
              <a:t>Now, you can run your file. </a:t>
            </a:r>
            <a:r>
              <a:rPr lang="en-IN">
                <a:sym typeface="Wingdings" panose="05000000000000000000" pitchFamily="2" charset="2"/>
              </a:rPr>
              <a:t> See the snapshot with both the options. 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8413" y="4834509"/>
            <a:ext cx="3819525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6360" y="4834509"/>
            <a:ext cx="3838575" cy="90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736" y="6190488"/>
            <a:ext cx="354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Happy Verilog Learning Folks!</a:t>
            </a:r>
          </a:p>
        </p:txBody>
      </p:sp>
    </p:spTree>
    <p:extLst>
      <p:ext uri="{BB962C8B-B14F-4D97-AF65-F5344CB8AC3E}">
        <p14:creationId xmlns:p14="http://schemas.microsoft.com/office/powerpoint/2010/main" val="83410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Basic things to know.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619795"/>
            <a:ext cx="10306595" cy="4310742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FF00"/>
                </a:solidFill>
              </a:rPr>
              <a:t>module – fundamental building block for  Verilog designs </a:t>
            </a:r>
          </a:p>
          <a:p>
            <a:pPr lvl="1"/>
            <a:r>
              <a:rPr lang="en-IN"/>
              <a:t>This is the basic entity. </a:t>
            </a:r>
          </a:p>
          <a:p>
            <a:pPr lvl="1"/>
            <a:r>
              <a:rPr lang="en-IN"/>
              <a:t>Used to construct design hierarchy</a:t>
            </a:r>
          </a:p>
          <a:p>
            <a:pPr lvl="1"/>
            <a:r>
              <a:rPr lang="en-IN"/>
              <a:t>Cannot be nested (Means, a module cannot be inside another module)</a:t>
            </a:r>
          </a:p>
          <a:p>
            <a:pPr lvl="1"/>
            <a:r>
              <a:rPr lang="en-IN"/>
              <a:t>One circuit is represented by set of "modules“ (Means, module makes everything). For an instance it can have a Gate, Register, ALU etc.  </a:t>
            </a:r>
          </a:p>
          <a:p>
            <a:pPr lvl="1"/>
            <a:r>
              <a:rPr lang="en-IN"/>
              <a:t>Module is Keyword (See LHS). A name has to follow the term module. </a:t>
            </a:r>
          </a:p>
          <a:p>
            <a:pPr lvl="2"/>
            <a:r>
              <a:rPr lang="en-IN">
                <a:solidFill>
                  <a:srgbClr val="FFC000"/>
                </a:solidFill>
              </a:rPr>
              <a:t>module </a:t>
            </a:r>
            <a:r>
              <a:rPr lang="en-IN" err="1">
                <a:solidFill>
                  <a:srgbClr val="FFC000"/>
                </a:solidFill>
              </a:rPr>
              <a:t>andgatedemo</a:t>
            </a:r>
            <a:r>
              <a:rPr lang="en-IN">
                <a:solidFill>
                  <a:srgbClr val="FFC000"/>
                </a:solidFill>
              </a:rPr>
              <a:t> </a:t>
            </a:r>
          </a:p>
          <a:p>
            <a:pPr lvl="2"/>
            <a:r>
              <a:rPr lang="en-IN">
                <a:solidFill>
                  <a:srgbClr val="FFC000"/>
                </a:solidFill>
              </a:rPr>
              <a:t>a, b and y are the ports. (Can be input or output, don’t worry now) </a:t>
            </a:r>
          </a:p>
          <a:p>
            <a:pPr lvl="2"/>
            <a:r>
              <a:rPr lang="en-IN">
                <a:solidFill>
                  <a:srgbClr val="FFC000"/>
                </a:solidFill>
              </a:rPr>
              <a:t>A module has to be end with </a:t>
            </a:r>
            <a:r>
              <a:rPr lang="en-IN" err="1">
                <a:solidFill>
                  <a:srgbClr val="FFC000"/>
                </a:solidFill>
              </a:rPr>
              <a:t>endmodule</a:t>
            </a:r>
            <a:r>
              <a:rPr lang="en-IN">
                <a:solidFill>
                  <a:srgbClr val="FFC000"/>
                </a:solidFill>
              </a:rPr>
              <a:t> (just like for ( ) closure with { }.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-16431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err="1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7333" y="38538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7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/>
              <a:t>How to declare a module? </a:t>
            </a:r>
          </a:p>
          <a:p>
            <a:pPr lvl="1"/>
            <a:r>
              <a:rPr lang="en-IN"/>
              <a:t>Simple. Above steps are clear </a:t>
            </a:r>
          </a:p>
          <a:p>
            <a:pPr lvl="1"/>
            <a:r>
              <a:rPr lang="en-IN"/>
              <a:t>module </a:t>
            </a:r>
            <a:r>
              <a:rPr lang="en-IN" i="1" err="1"/>
              <a:t>module_name</a:t>
            </a:r>
            <a:r>
              <a:rPr lang="en-IN" i="1"/>
              <a:t> </a:t>
            </a:r>
            <a:r>
              <a:rPr lang="en-IN"/>
              <a:t>(</a:t>
            </a:r>
            <a:r>
              <a:rPr lang="en-IN" i="1" err="1"/>
              <a:t>module_port</a:t>
            </a:r>
            <a:r>
              <a:rPr lang="en-IN"/>
              <a:t>, </a:t>
            </a:r>
            <a:r>
              <a:rPr lang="en-IN" i="1" err="1"/>
              <a:t>module_port</a:t>
            </a:r>
            <a:r>
              <a:rPr lang="en-IN"/>
              <a:t>, </a:t>
            </a:r>
            <a:r>
              <a:rPr lang="en-IN" i="1"/>
              <a:t>…</a:t>
            </a:r>
            <a:r>
              <a:rPr lang="en-IN"/>
              <a:t>);</a:t>
            </a:r>
          </a:p>
          <a:p>
            <a:pPr lvl="1"/>
            <a:r>
              <a:rPr lang="en-IN"/>
              <a:t>Example: </a:t>
            </a:r>
            <a:r>
              <a:rPr lang="en-IN">
                <a:solidFill>
                  <a:srgbClr val="FFFF00"/>
                </a:solidFill>
              </a:rPr>
              <a:t>module </a:t>
            </a:r>
            <a:r>
              <a:rPr lang="en-IN" err="1">
                <a:solidFill>
                  <a:srgbClr val="FFFF00"/>
                </a:solidFill>
              </a:rPr>
              <a:t>full_adder</a:t>
            </a:r>
            <a:r>
              <a:rPr lang="en-IN">
                <a:solidFill>
                  <a:srgbClr val="FFFF00"/>
                </a:solidFill>
              </a:rPr>
              <a:t> (A, B, </a:t>
            </a:r>
            <a:r>
              <a:rPr lang="en-IN" err="1">
                <a:solidFill>
                  <a:srgbClr val="FFFF00"/>
                </a:solidFill>
              </a:rPr>
              <a:t>c_in</a:t>
            </a:r>
            <a:r>
              <a:rPr lang="en-IN">
                <a:solidFill>
                  <a:srgbClr val="FFFF00"/>
                </a:solidFill>
              </a:rPr>
              <a:t>, </a:t>
            </a:r>
            <a:r>
              <a:rPr lang="en-IN" err="1">
                <a:solidFill>
                  <a:srgbClr val="FFFF00"/>
                </a:solidFill>
              </a:rPr>
              <a:t>c_out</a:t>
            </a:r>
            <a:r>
              <a:rPr lang="en-IN">
                <a:solidFill>
                  <a:srgbClr val="FFFF00"/>
                </a:solidFill>
              </a:rPr>
              <a:t>, S); // See the above example as well. You will get more learning with this module. </a:t>
            </a:r>
          </a:p>
          <a:p>
            <a:r>
              <a:rPr lang="en-IN"/>
              <a:t>How input/output declared?</a:t>
            </a:r>
          </a:p>
          <a:p>
            <a:pPr lvl="1"/>
            <a:r>
              <a:rPr lang="en-IN"/>
              <a:t>Input can be a scalar or a vector. </a:t>
            </a:r>
          </a:p>
          <a:p>
            <a:pPr lvl="1"/>
            <a:r>
              <a:rPr lang="en-IN" sz="2200">
                <a:solidFill>
                  <a:srgbClr val="FFFF00"/>
                </a:solidFill>
              </a:rPr>
              <a:t> </a:t>
            </a:r>
            <a:r>
              <a:rPr lang="en-IN">
                <a:solidFill>
                  <a:srgbClr val="FFFF00"/>
                </a:solidFill>
              </a:rPr>
              <a:t>input </a:t>
            </a:r>
            <a:r>
              <a:rPr lang="en-IN" i="1">
                <a:solidFill>
                  <a:srgbClr val="FFFF00"/>
                </a:solidFill>
              </a:rPr>
              <a:t>list of input identifiers</a:t>
            </a:r>
            <a:r>
              <a:rPr lang="en-IN">
                <a:solidFill>
                  <a:srgbClr val="FFFF00"/>
                </a:solidFill>
              </a:rPr>
              <a:t>;</a:t>
            </a:r>
          </a:p>
          <a:p>
            <a:pPr lvl="1"/>
            <a:r>
              <a:rPr lang="en-IN">
                <a:solidFill>
                  <a:srgbClr val="FFFF00"/>
                </a:solidFill>
              </a:rPr>
              <a:t> Example: input A, B, </a:t>
            </a:r>
            <a:r>
              <a:rPr lang="en-IN" err="1">
                <a:solidFill>
                  <a:srgbClr val="FFFF00"/>
                </a:solidFill>
              </a:rPr>
              <a:t>c_in</a:t>
            </a:r>
            <a:r>
              <a:rPr lang="en-IN">
                <a:solidFill>
                  <a:srgbClr val="FFFF00"/>
                </a:solidFill>
              </a:rPr>
              <a:t>;</a:t>
            </a:r>
          </a:p>
          <a:p>
            <a:pPr lvl="1"/>
            <a:r>
              <a:rPr lang="en-IN"/>
              <a:t>Output again can be scalar or a vector. </a:t>
            </a:r>
          </a:p>
          <a:p>
            <a:pPr lvl="1"/>
            <a:r>
              <a:rPr lang="en-IN" sz="1900">
                <a:solidFill>
                  <a:srgbClr val="FFFF00"/>
                </a:solidFill>
              </a:rPr>
              <a:t>output </a:t>
            </a:r>
            <a:r>
              <a:rPr lang="en-IN" sz="1900" err="1">
                <a:solidFill>
                  <a:srgbClr val="FFFF00"/>
                </a:solidFill>
              </a:rPr>
              <a:t>c_out</a:t>
            </a:r>
            <a:r>
              <a:rPr lang="en-IN" sz="1900">
                <a:solidFill>
                  <a:srgbClr val="FFFF00"/>
                </a:solidFill>
              </a:rPr>
              <a:t>, OV, MINUS;</a:t>
            </a:r>
          </a:p>
          <a:p>
            <a:pPr lvl="1"/>
            <a:r>
              <a:rPr lang="en-IN" sz="1900">
                <a:solidFill>
                  <a:srgbClr val="FFFF00"/>
                </a:solidFill>
              </a:rPr>
              <a:t>output[7:0] ACC, REG_IN,</a:t>
            </a:r>
          </a:p>
          <a:p>
            <a:pPr lvl="1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0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err="1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2201" y="102546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12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FFFF00"/>
                </a:solidFill>
              </a:rPr>
              <a:t>End module</a:t>
            </a:r>
          </a:p>
          <a:p>
            <a:r>
              <a:rPr lang="en-IN" err="1">
                <a:solidFill>
                  <a:srgbClr val="FFC000"/>
                </a:solidFill>
              </a:rPr>
              <a:t>endmodule</a:t>
            </a:r>
            <a:r>
              <a:rPr lang="en-IN">
                <a:solidFill>
                  <a:srgbClr val="FFC000"/>
                </a:solidFill>
              </a:rPr>
              <a:t> – ends a module – not a statement</a:t>
            </a:r>
          </a:p>
          <a:p>
            <a:r>
              <a:rPr lang="en-IN">
                <a:solidFill>
                  <a:srgbClr val="FFC000"/>
                </a:solidFill>
              </a:rPr>
              <a:t>no “;”. See the above piece of code. </a:t>
            </a:r>
          </a:p>
          <a:p>
            <a:r>
              <a:rPr lang="en-IN">
                <a:solidFill>
                  <a:srgbClr val="FFC000"/>
                </a:solidFill>
              </a:rPr>
              <a:t>It is like opening the loop and closing it to show the finish</a:t>
            </a:r>
          </a:p>
          <a:p>
            <a:endParaRPr lang="en-IN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27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-16431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err="1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2201" y="102546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3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With Assign, inputs and outputs  are connected via AND gate. </a:t>
            </a:r>
          </a:p>
          <a:p>
            <a:r>
              <a:rPr lang="en-IN"/>
              <a:t>A </a:t>
            </a:r>
            <a:r>
              <a:rPr lang="en-IN" err="1"/>
              <a:t>ANDed</a:t>
            </a:r>
            <a:r>
              <a:rPr lang="en-IN"/>
              <a:t> with B and will be connected to Y. </a:t>
            </a:r>
          </a:p>
          <a:p>
            <a:r>
              <a:rPr lang="en-IN"/>
              <a:t>Nothing is stored in this scenario and hence there is no need for a register at all. In case we store, we need register. 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013143" y="16425"/>
            <a:ext cx="417885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b="1" i="0" u="none" strike="noStrike" cap="none" normalizeH="0" baseline="0" err="1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7950" y="244769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Test Bench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We need to test what we have written, right? </a:t>
            </a:r>
          </a:p>
          <a:p>
            <a:r>
              <a:rPr lang="en-IN"/>
              <a:t>Yes, for that we have </a:t>
            </a:r>
            <a:r>
              <a:rPr lang="en-IN" err="1"/>
              <a:t>testbench</a:t>
            </a:r>
            <a:r>
              <a:rPr lang="en-IN"/>
              <a:t>. It is also Verilog code which will send the inputs to the circuit to be tested. It is a tester, you can say </a:t>
            </a:r>
            <a:r>
              <a:rPr lang="en-IN">
                <a:sym typeface="Wingdings" panose="05000000000000000000" pitchFamily="2" charset="2"/>
              </a:rPr>
              <a:t> 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2423" y="0"/>
            <a:ext cx="690957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2423" y="1828800"/>
            <a:ext cx="6909577" cy="156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40974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94012" y="629661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000000"/>
                </a:solidFill>
                <a:latin typeface="Arial" panose="020B0604020202020204" pitchFamily="34" charset="0"/>
              </a:rPr>
              <a:t>#5 indicates a delay of 5ns. </a:t>
            </a:r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-26189"/>
            <a:ext cx="12327272" cy="68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9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Verilog permits the design at </a:t>
            </a:r>
          </a:p>
          <a:p>
            <a:pPr lvl="1"/>
            <a:r>
              <a:rPr lang="en-IN"/>
              <a:t>Behaviour Level </a:t>
            </a:r>
          </a:p>
          <a:p>
            <a:pPr lvl="1"/>
            <a:r>
              <a:rPr lang="en-IN"/>
              <a:t>Data flow level – (RTL = Behavioural + Data Flow Model) </a:t>
            </a:r>
          </a:p>
          <a:p>
            <a:pPr lvl="1"/>
            <a:r>
              <a:rPr lang="en-IN"/>
              <a:t>Gate Level and </a:t>
            </a:r>
          </a:p>
          <a:p>
            <a:pPr lvl="1"/>
            <a:r>
              <a:rPr lang="en-IN"/>
              <a:t>Switch Level (Few say this, few don’t) </a:t>
            </a:r>
          </a:p>
          <a:p>
            <a:r>
              <a:rPr lang="en-IN"/>
              <a:t>Want to know what is this? This is called abstraction (You can recollect your object orientation know how to understand what is abstraction)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02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OR GATE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772837" y="0"/>
            <a:ext cx="4190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328" y="1246400"/>
            <a:ext cx="4303685" cy="1942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01910" y="537397"/>
            <a:ext cx="4970699" cy="6019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528" y="861863"/>
            <a:ext cx="3069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MODULE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53739" y="83976"/>
            <a:ext cx="23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Test bench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528" y="3247867"/>
            <a:ext cx="4374431" cy="1713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7528" y="5060889"/>
            <a:ext cx="4710000" cy="16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3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8987" y="4245429"/>
            <a:ext cx="3440568" cy="17033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20641" y="1430348"/>
            <a:ext cx="6134041" cy="4749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204" y="1131652"/>
            <a:ext cx="2997590" cy="22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Code for NOR, NAND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32</a:t>
            </a:fld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649819"/>
              </p:ext>
            </p:extLst>
          </p:nvPr>
        </p:nvGraphicFramePr>
        <p:xfrm>
          <a:off x="5020260" y="2652323"/>
          <a:ext cx="5159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Packager Shell Object" showAsIcon="1" r:id="rId3" imgW="515880" imgH="437400" progId="Package">
                  <p:embed/>
                </p:oleObj>
              </mc:Choice>
              <mc:Fallback>
                <p:oleObj name="Packager Shell Object" showAsIcon="1" r:id="rId3" imgW="515880" imgH="437400" progId="Package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0260" y="2652323"/>
                        <a:ext cx="515937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837195"/>
              </p:ext>
            </p:extLst>
          </p:nvPr>
        </p:nvGraphicFramePr>
        <p:xfrm>
          <a:off x="5077909" y="4121499"/>
          <a:ext cx="3222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Packager Shell Object" showAsIcon="1" r:id="rId5" imgW="322560" imgH="437400" progId="Package">
                  <p:embed/>
                </p:oleObj>
              </mc:Choice>
              <mc:Fallback>
                <p:oleObj name="Packager Shell Object" showAsIcon="1" r:id="rId5" imgW="322560" imgH="437400" progId="Package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909" y="4121499"/>
                        <a:ext cx="322262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749381"/>
              </p:ext>
            </p:extLst>
          </p:nvPr>
        </p:nvGraphicFramePr>
        <p:xfrm>
          <a:off x="3011592" y="4108436"/>
          <a:ext cx="4254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Packager Shell Object" showAsIcon="1" r:id="rId7" imgW="425880" imgH="437400" progId="Package">
                  <p:embed/>
                </p:oleObj>
              </mc:Choice>
              <mc:Fallback>
                <p:oleObj name="Packager Shell Object" showAsIcon="1" r:id="rId7" imgW="425880" imgH="437400" progId="Package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592" y="4108436"/>
                        <a:ext cx="4254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37547"/>
              </p:ext>
            </p:extLst>
          </p:nvPr>
        </p:nvGraphicFramePr>
        <p:xfrm>
          <a:off x="2913212" y="2678448"/>
          <a:ext cx="3540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Packager Shell Object" showAsIcon="1" r:id="rId9" imgW="354600" imgH="437400" progId="Package">
                  <p:embed/>
                </p:oleObj>
              </mc:Choice>
              <mc:Fallback>
                <p:oleObj name="Packager Shell Object" showAsIcon="1" r:id="rId9" imgW="354600" imgH="437400" progId="Package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212" y="2678448"/>
                        <a:ext cx="354012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8228" y="1402067"/>
            <a:ext cx="1590458" cy="19449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3394" y="3688621"/>
            <a:ext cx="1554479" cy="17779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55817" y="5749128"/>
            <a:ext cx="785077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/>
              <a:t>Do these yourself, XOR, XNOR etc. They are part of your syllabus!!! </a:t>
            </a:r>
            <a:r>
              <a:rPr lang="en-IN">
                <a:sym typeface="Wingdings" panose="05000000000000000000" pitchFamily="2" charset="2"/>
              </a:rPr>
              <a:t>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964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Lets code for Universal Gates (NAND and NOR)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AND, NOT and OR gates are the basic gates;  </a:t>
            </a:r>
          </a:p>
          <a:p>
            <a:r>
              <a:rPr lang="en-IN"/>
              <a:t>Now NOR gate and NAND gates have the particular property that any one of them can create any logical Boolean expression if designed in a proper way.  (So, called as Universal Gates) </a:t>
            </a:r>
            <a:br>
              <a:rPr lang="en-IN"/>
            </a:br>
            <a:r>
              <a:rPr lang="en-IN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849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NAND as Universal Gate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4098" name="Picture 2" descr="Realization of NOT gate by NAND g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1" y="2424494"/>
            <a:ext cx="3556081" cy="14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48211" y="3907002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NAND as NOT</a:t>
            </a:r>
          </a:p>
        </p:txBody>
      </p:sp>
      <p:pic>
        <p:nvPicPr>
          <p:cNvPr id="4100" name="Picture 4" descr="universal nand g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03" y="2325851"/>
            <a:ext cx="3326113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7216" y="3919126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NAND as OR</a:t>
            </a:r>
          </a:p>
        </p:txBody>
      </p:sp>
      <p:pic>
        <p:nvPicPr>
          <p:cNvPr id="4102" name="Picture 6" descr="universal nand ga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447" y="2425863"/>
            <a:ext cx="3463273" cy="12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95232" y="3658840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NAND as AND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45220"/>
              </p:ext>
            </p:extLst>
          </p:nvPr>
        </p:nvGraphicFramePr>
        <p:xfrm>
          <a:off x="5299867" y="5227339"/>
          <a:ext cx="9350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Packager Shell Object" showAsIcon="1" r:id="rId6" imgW="935280" imgH="437400" progId="Package">
                  <p:embed/>
                </p:oleObj>
              </mc:Choice>
              <mc:Fallback>
                <p:oleObj name="Packager Shell Object" showAsIcon="1" r:id="rId6" imgW="935280" imgH="437400" progId="Package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867" y="5227339"/>
                        <a:ext cx="935037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162136"/>
              </p:ext>
            </p:extLst>
          </p:nvPr>
        </p:nvGraphicFramePr>
        <p:xfrm>
          <a:off x="6234904" y="5226691"/>
          <a:ext cx="10969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Packager Shell Object" showAsIcon="1" r:id="rId8" imgW="1096560" imgH="437400" progId="Package">
                  <p:embed/>
                </p:oleObj>
              </mc:Choice>
              <mc:Fallback>
                <p:oleObj name="Packager Shell Object" showAsIcon="1" r:id="rId8" imgW="1096560" imgH="437400" progId="Package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4904" y="5226691"/>
                        <a:ext cx="1096962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939870" y="5832846"/>
            <a:ext cx="366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NOR IS YOUR EXERCISE!!</a:t>
            </a:r>
          </a:p>
          <a:p>
            <a:r>
              <a:rPr lang="en-IN"/>
              <a:t>Make NOR as AND, OR and NOT.</a:t>
            </a:r>
          </a:p>
        </p:txBody>
      </p:sp>
    </p:spTree>
    <p:extLst>
      <p:ext uri="{BB962C8B-B14F-4D97-AF65-F5344CB8AC3E}">
        <p14:creationId xmlns:p14="http://schemas.microsoft.com/office/powerpoint/2010/main" val="119046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Let’s understand combinational circuit with VERILOG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Shriram K Vasudevan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01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/>
              <a:t>Abstraction generally is called the amount of information an entity is hiding within it. </a:t>
            </a:r>
          </a:p>
          <a:p>
            <a:r>
              <a:rPr lang="en-IN"/>
              <a:t>An example here is, human body. </a:t>
            </a:r>
          </a:p>
          <a:p>
            <a:pPr lvl="1"/>
            <a:r>
              <a:rPr lang="en-IN"/>
              <a:t>We say human body is highly complex (Very huge amount of hidden information here) </a:t>
            </a:r>
          </a:p>
          <a:p>
            <a:pPr lvl="1"/>
            <a:r>
              <a:rPr lang="en-IN"/>
              <a:t>Human body has brain, this many bones, this many nerves. (A little amount information is revealed) </a:t>
            </a:r>
          </a:p>
          <a:p>
            <a:pPr lvl="1"/>
            <a:r>
              <a:rPr lang="en-IN"/>
              <a:t>Human body has brain which controls all the activities. Nervous system, kidney, liver etc. (More information is revealed) </a:t>
            </a:r>
          </a:p>
          <a:p>
            <a:pPr lvl="1"/>
            <a:r>
              <a:rPr lang="en-IN"/>
              <a:t>So, more detailed when it goes, lesser it hides, which is low level abstraction. </a:t>
            </a:r>
          </a:p>
          <a:p>
            <a:pPr lvl="2"/>
            <a:r>
              <a:rPr lang="en-IN"/>
              <a:t>Or, make this way. More the information is being hidden, it is higher the abstraction, for sure.  </a:t>
            </a:r>
          </a:p>
          <a:p>
            <a:r>
              <a:rPr lang="en-IN"/>
              <a:t>This can be connected to the computer now, may be mobile phones or a micro controller board with different levels of abstraction. A Simple diagram is presented below.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9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5</a:t>
            </a:fld>
            <a:endParaRPr lang="en-IN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753291" y="610688"/>
          <a:ext cx="3410009" cy="2681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Bitmap Image" r:id="rId3" imgW="1668960" imgH="1318320" progId="PBrush">
                  <p:embed/>
                </p:oleObj>
              </mc:Choice>
              <mc:Fallback>
                <p:oleObj name="Bitmap Image" r:id="rId3" imgW="1668960" imgH="131832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291" y="610688"/>
                        <a:ext cx="3410009" cy="26811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6469" y="1776550"/>
            <a:ext cx="5893991" cy="3944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255" y="3582292"/>
            <a:ext cx="2961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High level of abstraction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9493" y="5605498"/>
            <a:ext cx="2680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Low level of abstraction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348" y="509451"/>
            <a:ext cx="10972800" cy="5473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/>
              <a:t>Now, connect this concept to VLSI. (4 levels of abstraction) </a:t>
            </a:r>
          </a:p>
          <a:p>
            <a:pPr marL="457200" indent="-457200">
              <a:buAutoNum type="alphaLcPeriod"/>
            </a:pPr>
            <a:r>
              <a:rPr lang="en-IN">
                <a:solidFill>
                  <a:srgbClr val="FFFF00"/>
                </a:solidFill>
              </a:rPr>
              <a:t>Behavioural or Algorithmic Level Abstraction </a:t>
            </a:r>
          </a:p>
          <a:p>
            <a:pPr marL="777240" lvl="1" indent="-457200">
              <a:buAutoNum type="alphaLcPeriod"/>
            </a:pPr>
            <a:r>
              <a:rPr lang="en-IN">
                <a:solidFill>
                  <a:schemeClr val="tx1"/>
                </a:solidFill>
              </a:rPr>
              <a:t>You should turn a programmer here. </a:t>
            </a:r>
          </a:p>
          <a:p>
            <a:pPr marL="777240" lvl="1" indent="-457200">
              <a:buAutoNum type="alphaLcPeriod"/>
            </a:pPr>
            <a:r>
              <a:rPr lang="en-IN">
                <a:solidFill>
                  <a:schemeClr val="tx1"/>
                </a:solidFill>
              </a:rPr>
              <a:t>A module can be implemented as an algorithm without having to worry about the hardware details. </a:t>
            </a:r>
          </a:p>
          <a:p>
            <a:pPr marL="777240" lvl="1" indent="-457200">
              <a:buAutoNum type="alphaLcPeriod"/>
            </a:pPr>
            <a:r>
              <a:rPr lang="en-IN">
                <a:solidFill>
                  <a:schemeClr val="tx1"/>
                </a:solidFill>
              </a:rPr>
              <a:t>It is very much like you coding in C. (So, more of programming skills needed) </a:t>
            </a:r>
          </a:p>
          <a:p>
            <a:pPr marL="457200" indent="-457200">
              <a:buAutoNum type="alphaLcPeriod"/>
            </a:pPr>
            <a:r>
              <a:rPr lang="en-IN">
                <a:solidFill>
                  <a:srgbClr val="FFFF00"/>
                </a:solidFill>
              </a:rPr>
              <a:t> Data flow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>
                <a:solidFill>
                  <a:schemeClr val="tx1"/>
                </a:solidFill>
              </a:rPr>
              <a:t>See, here it is all about specifying the data flow.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>
                <a:solidFill>
                  <a:schemeClr val="tx1"/>
                </a:solidFill>
              </a:rPr>
              <a:t>Designer shall think (expected to know) how the data flows between the registers and how are they processed with the design.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>
                <a:solidFill>
                  <a:schemeClr val="tx1"/>
                </a:solidFill>
              </a:rPr>
              <a:t>A clock will be present in this approach. Exact timing are to be specified and operations happen as scheduled. (Means, you time it buddy) </a:t>
            </a:r>
          </a:p>
          <a:p>
            <a:pPr marL="0" indent="0">
              <a:buNone/>
            </a:pPr>
            <a:endParaRPr lang="en-IN">
              <a:solidFill>
                <a:srgbClr val="FFFF00"/>
              </a:solidFill>
            </a:endParaRPr>
          </a:p>
          <a:p>
            <a:pPr marL="457200" indent="-457200">
              <a:buAutoNum type="alphaLcPeriod"/>
            </a:pPr>
            <a:endParaRPr lang="en-IN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9316635" y="1312476"/>
            <a:ext cx="2333625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75938" y="3083484"/>
            <a:ext cx="23526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4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4137"/>
            <a:ext cx="10972800" cy="5682029"/>
          </a:xfrm>
        </p:spPr>
        <p:txBody>
          <a:bodyPr/>
          <a:lstStyle/>
          <a:p>
            <a:r>
              <a:rPr lang="en-IN">
                <a:solidFill>
                  <a:srgbClr val="FFC000"/>
                </a:solidFill>
              </a:rPr>
              <a:t>Gate Level</a:t>
            </a:r>
          </a:p>
          <a:p>
            <a:pPr lvl="1"/>
            <a:r>
              <a:rPr lang="en-IN">
                <a:solidFill>
                  <a:schemeClr val="tx1"/>
                </a:solidFill>
              </a:rPr>
              <a:t>This approach is about the logic gates and the connection between them. </a:t>
            </a:r>
          </a:p>
          <a:p>
            <a:pPr lvl="1"/>
            <a:r>
              <a:rPr lang="en-IN">
                <a:solidFill>
                  <a:schemeClr val="tx1"/>
                </a:solidFill>
              </a:rPr>
              <a:t>Here, the design is represented in terms of gate level logic. </a:t>
            </a:r>
          </a:p>
          <a:p>
            <a:r>
              <a:rPr lang="en-IN">
                <a:solidFill>
                  <a:srgbClr val="FFC000"/>
                </a:solidFill>
              </a:rPr>
              <a:t>Switch Level</a:t>
            </a:r>
          </a:p>
          <a:p>
            <a:pPr lvl="1"/>
            <a:r>
              <a:rPr lang="en-IN">
                <a:solidFill>
                  <a:schemeClr val="tx1"/>
                </a:solidFill>
              </a:rPr>
              <a:t>This is the lowest level of abstraction VERILOG can provide you!! (Recollect, what is abstraction) </a:t>
            </a:r>
          </a:p>
          <a:p>
            <a:pPr lvl="1"/>
            <a:r>
              <a:rPr lang="en-IN">
                <a:solidFill>
                  <a:schemeClr val="tx1"/>
                </a:solidFill>
              </a:rPr>
              <a:t>Storage, interconnections, switch etc. will all come to lime light. Designer requires vast knowledge at this approach.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5050" y="1593422"/>
            <a:ext cx="22669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3594" y="4512347"/>
            <a:ext cx="1085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9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You need not restrict yourself to only one level of abstraction.</a:t>
            </a:r>
          </a:p>
          <a:p>
            <a:r>
              <a:rPr lang="en-IN"/>
              <a:t>You can have a mix of any approach. </a:t>
            </a:r>
          </a:p>
          <a:p>
            <a:r>
              <a:rPr lang="en-IN"/>
              <a:t>Register Transistor Level (RTL) is an approach which combines both behavioural and data flow levels. </a:t>
            </a:r>
          </a:p>
          <a:p>
            <a:pPr lvl="1"/>
            <a:r>
              <a:rPr lang="en-IN"/>
              <a:t>This is most frequently used!</a:t>
            </a:r>
            <a:r>
              <a:rPr lang="en-IN">
                <a:sym typeface="Wingdings" panose="05000000000000000000" pitchFamily="2" charset="2"/>
              </a:rPr>
              <a:t> 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4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Design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9392" y="2438400"/>
            <a:ext cx="7424879" cy="3651504"/>
          </a:xfrm>
        </p:spPr>
        <p:txBody>
          <a:bodyPr>
            <a:normAutofit fontScale="70000" lnSpcReduction="20000"/>
          </a:bodyPr>
          <a:lstStyle/>
          <a:p>
            <a:r>
              <a:rPr lang="en-IN"/>
              <a:t>As in programming, we have two approaches in digital design </a:t>
            </a:r>
          </a:p>
          <a:p>
            <a:pPr lvl="1"/>
            <a:r>
              <a:rPr lang="en-IN"/>
              <a:t>Top Down and Bottom Up approach. </a:t>
            </a:r>
          </a:p>
          <a:p>
            <a:pPr lvl="1"/>
            <a:r>
              <a:rPr lang="en-IN"/>
              <a:t>Let’s understand this through a quick view. </a:t>
            </a:r>
          </a:p>
          <a:p>
            <a:r>
              <a:rPr lang="en-IN"/>
              <a:t>Top Down </a:t>
            </a:r>
          </a:p>
          <a:p>
            <a:pPr lvl="1"/>
            <a:r>
              <a:rPr lang="en-IN"/>
              <a:t>Here, top level blocks identified and defined first. </a:t>
            </a:r>
          </a:p>
          <a:p>
            <a:pPr lvl="1"/>
            <a:r>
              <a:rPr lang="en-IN"/>
              <a:t>Then, sub blocks would be identified. </a:t>
            </a:r>
          </a:p>
          <a:p>
            <a:pPr lvl="1"/>
            <a:r>
              <a:rPr lang="en-IN"/>
              <a:t>It will grow up till leaf cells, which can’t be further divided. </a:t>
            </a:r>
          </a:p>
          <a:p>
            <a:r>
              <a:rPr lang="en-IN"/>
              <a:t>Bottom Up </a:t>
            </a:r>
          </a:p>
          <a:p>
            <a:pPr lvl="1"/>
            <a:r>
              <a:rPr lang="en-IN"/>
              <a:t>Identification of building blocks available.</a:t>
            </a:r>
          </a:p>
          <a:p>
            <a:pPr lvl="1"/>
            <a:r>
              <a:rPr lang="en-IN"/>
              <a:t>With these cells, higher level blocks will be built. </a:t>
            </a:r>
          </a:p>
          <a:p>
            <a:pPr lvl="1"/>
            <a:endParaRPr lang="en-IN"/>
          </a:p>
          <a:p>
            <a:pPr lvl="1"/>
            <a:endParaRPr lang="en-IN"/>
          </a:p>
          <a:p>
            <a:pPr lvl="1"/>
            <a:endParaRPr lang="en-IN"/>
          </a:p>
          <a:p>
            <a:pPr marL="320040" lvl="1" indent="0">
              <a:buNone/>
            </a:pPr>
            <a:endParaRPr lang="en-IN"/>
          </a:p>
          <a:p>
            <a:pPr lvl="1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09-01-2021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5764" y="2747483"/>
            <a:ext cx="3900748" cy="151666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7" idx="3"/>
          </p:cNvCxnSpPr>
          <p:nvPr/>
        </p:nvCxnSpPr>
        <p:spPr>
          <a:xfrm flipH="1" flipV="1">
            <a:off x="4096512" y="3505818"/>
            <a:ext cx="557784" cy="19561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5765" y="4423806"/>
            <a:ext cx="3900747" cy="150550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096512" y="5176560"/>
            <a:ext cx="557784" cy="19096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787868CCFE4344807AB5C4FD79AD85" ma:contentTypeVersion="2" ma:contentTypeDescription="Create a new document." ma:contentTypeScope="" ma:versionID="cf18ece7d945a22a170f2e9c67c79d7f">
  <xsd:schema xmlns:xsd="http://www.w3.org/2001/XMLSchema" xmlns:xs="http://www.w3.org/2001/XMLSchema" xmlns:p="http://schemas.microsoft.com/office/2006/metadata/properties" xmlns:ns2="0b34e18f-5646-4671-9d97-0cd267a184bb" targetNamespace="http://schemas.microsoft.com/office/2006/metadata/properties" ma:root="true" ma:fieldsID="d7573bfd7d349a0a80f684c2f389cf89" ns2:_="">
    <xsd:import namespace="0b34e18f-5646-4671-9d97-0cd267a184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34e18f-5646-4671-9d97-0cd267a184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40FE5B-9AEA-4F2D-B784-2A3885AA4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7A7050-DE9A-46DF-B554-93203AB6E8F1}">
  <ds:schemaRefs>
    <ds:schemaRef ds:uri="0b34e18f-5646-4671-9d97-0cd267a184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DC8903-DA82-4798-B098-531455F5118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Let’s Learn Verilog Together.</vt:lpstr>
      <vt:lpstr>Introduction</vt:lpstr>
      <vt:lpstr>Contd.,</vt:lpstr>
      <vt:lpstr>Contd., </vt:lpstr>
      <vt:lpstr>PowerPoint Presentation</vt:lpstr>
      <vt:lpstr>PowerPoint Presentation</vt:lpstr>
      <vt:lpstr>PowerPoint Presentation</vt:lpstr>
      <vt:lpstr>Contd., </vt:lpstr>
      <vt:lpstr>Design approach</vt:lpstr>
      <vt:lpstr>Lexical Tokens </vt:lpstr>
      <vt:lpstr>Contd., </vt:lpstr>
      <vt:lpstr>Contd., </vt:lpstr>
      <vt:lpstr>Number Specification – Can be Sized and Unsized</vt:lpstr>
      <vt:lpstr>Contd., </vt:lpstr>
      <vt:lpstr>Contd., </vt:lpstr>
      <vt:lpstr>Lexical Conventions</vt:lpstr>
      <vt:lpstr>Lexical Conventions (cont’d)</vt:lpstr>
      <vt:lpstr>Lexical Conventions (cont’d)</vt:lpstr>
      <vt:lpstr>Lexical Conventions (cont’d)</vt:lpstr>
      <vt:lpstr>Lexical Conventions (cont’d)</vt:lpstr>
      <vt:lpstr>Identifiers and Keywords</vt:lpstr>
      <vt:lpstr>Let’s Run Verilog</vt:lpstr>
      <vt:lpstr>PowerPoint Presentation</vt:lpstr>
      <vt:lpstr>Contd., </vt:lpstr>
      <vt:lpstr>Basic things to know. </vt:lpstr>
      <vt:lpstr>Contd.,</vt:lpstr>
      <vt:lpstr>Contd.,</vt:lpstr>
      <vt:lpstr>Contd.,</vt:lpstr>
      <vt:lpstr>Test Bench</vt:lpstr>
      <vt:lpstr>OR GATE</vt:lpstr>
      <vt:lpstr>NOT </vt:lpstr>
      <vt:lpstr>Code for NOR, NAND </vt:lpstr>
      <vt:lpstr>Lets code for Universal Gates (NAND and NOR) </vt:lpstr>
      <vt:lpstr>NAND as Universal Gate</vt:lpstr>
      <vt:lpstr>Let’s understand combinational circuit with VERILOG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Learn Verilog Together.</dc:title>
  <dc:creator>Shriram K V</dc:creator>
  <cp:revision>2</cp:revision>
  <dcterms:created xsi:type="dcterms:W3CDTF">2017-06-12T05:56:30Z</dcterms:created>
  <dcterms:modified xsi:type="dcterms:W3CDTF">2021-01-10T06:48:32Z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0x010100D2787868CCFE4344807AB5C4FD79AD85</vt:lpwstr>
  </property>
</Properties>
</file>